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2c831531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2c831531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2c831531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2c831531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2c831531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2c831531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2db015c1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2db015c1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2c83153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2c83153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2c831531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2c83153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2c831531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2c831531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2db015c1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2db015c1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207115d6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207115d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245f4656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245f4656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207115d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207115d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245f4656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245f4656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e245f4656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e245f4656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245f4656b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245f4656b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e2db015c1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e2db015c1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245f4656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e245f4656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245f4656b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245f4656b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2d328589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e2d328589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2d3285897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e2d3285897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2d3285897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2d3285897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e2db015c15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e2db015c1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c6dba25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c6dba25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245f4656b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e245f4656b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245f4656b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e245f4656b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2db015c1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e2db015c1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2db015c1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e2db015c1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245f4656b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e245f4656b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e2db015c15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e2db015c15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e2db015c15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e2db015c15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e245f4656b_1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e245f4656b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e2db015c15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e2db015c15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e2db015c1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e2db015c1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2c8315317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2c831531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e2db015c1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e2db015c1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245f4656b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e245f4656b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e2db015c1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e2db015c1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e245f4656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e245f4656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postive and negative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prompt template: a photo of a {object}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image + text = multimodality -&gt; easy for zero-shot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cosine similarity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nature language supervision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400million image-text pairs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e2db015c15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e2db015c15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72c8315317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72c831531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2c831531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72c831531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c6dba251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cc6dba251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207115d6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207115d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2c831531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2c831531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2c831531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2c831531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2c831531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2c831531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2d328589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2d328589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3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Relationship Id="rId7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32.jpg"/><Relationship Id="rId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3.png"/><Relationship Id="rId6" Type="http://schemas.openxmlformats.org/officeDocument/2006/relationships/image" Target="../media/image56.png"/><Relationship Id="rId7" Type="http://schemas.openxmlformats.org/officeDocument/2006/relationships/image" Target="../media/image4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Relationship Id="rId7" Type="http://schemas.openxmlformats.org/officeDocument/2006/relationships/image" Target="../media/image4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42.jpg"/><Relationship Id="rId8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jp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5.png"/><Relationship Id="rId7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76.png"/><Relationship Id="rId7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67.png"/><Relationship Id="rId7" Type="http://schemas.openxmlformats.org/officeDocument/2006/relationships/image" Target="../media/image18.jpg"/><Relationship Id="rId8" Type="http://schemas.openxmlformats.org/officeDocument/2006/relationships/image" Target="../media/image6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image" Target="../media/image65.png"/><Relationship Id="rId5" Type="http://schemas.openxmlformats.org/officeDocument/2006/relationships/image" Target="../media/image76.png"/><Relationship Id="rId6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75.png"/><Relationship Id="rId5" Type="http://schemas.openxmlformats.org/officeDocument/2006/relationships/image" Target="../media/image69.png"/><Relationship Id="rId6" Type="http://schemas.openxmlformats.org/officeDocument/2006/relationships/image" Target="../media/image60.png"/><Relationship Id="rId7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7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8.png"/><Relationship Id="rId7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72.png"/><Relationship Id="rId11" Type="http://schemas.openxmlformats.org/officeDocument/2006/relationships/image" Target="../media/image79.png"/><Relationship Id="rId10" Type="http://schemas.openxmlformats.org/officeDocument/2006/relationships/image" Target="../media/image85.png"/><Relationship Id="rId12" Type="http://schemas.openxmlformats.org/officeDocument/2006/relationships/image" Target="../media/image81.png"/><Relationship Id="rId9" Type="http://schemas.openxmlformats.org/officeDocument/2006/relationships/image" Target="../media/image83.png"/><Relationship Id="rId5" Type="http://schemas.openxmlformats.org/officeDocument/2006/relationships/image" Target="../media/image77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9.png"/><Relationship Id="rId4" Type="http://schemas.openxmlformats.org/officeDocument/2006/relationships/image" Target="../media/image84.png"/><Relationship Id="rId5" Type="http://schemas.openxmlformats.org/officeDocument/2006/relationships/image" Target="../media/image82.png"/><Relationship Id="rId6" Type="http://schemas.openxmlformats.org/officeDocument/2006/relationships/image" Target="../media/image92.png"/><Relationship Id="rId7" Type="http://schemas.openxmlformats.org/officeDocument/2006/relationships/image" Target="../media/image32.jpg"/><Relationship Id="rId8" Type="http://schemas.openxmlformats.org/officeDocument/2006/relationships/image" Target="../media/image8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6.png"/><Relationship Id="rId4" Type="http://schemas.openxmlformats.org/officeDocument/2006/relationships/image" Target="../media/image100.png"/><Relationship Id="rId5" Type="http://schemas.openxmlformats.org/officeDocument/2006/relationships/image" Target="../media/image87.png"/><Relationship Id="rId6" Type="http://schemas.openxmlformats.org/officeDocument/2006/relationships/image" Target="../media/image80.png"/><Relationship Id="rId7" Type="http://schemas.openxmlformats.org/officeDocument/2006/relationships/image" Target="../media/image32.jpg"/><Relationship Id="rId8" Type="http://schemas.openxmlformats.org/officeDocument/2006/relationships/image" Target="../media/image9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Relationship Id="rId4" Type="http://schemas.openxmlformats.org/officeDocument/2006/relationships/image" Target="../media/image75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Relationship Id="rId7" Type="http://schemas.openxmlformats.org/officeDocument/2006/relationships/image" Target="../media/image100.png"/><Relationship Id="rId8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5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105.png"/><Relationship Id="rId7" Type="http://schemas.openxmlformats.org/officeDocument/2006/relationships/image" Target="../media/image9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7.png"/><Relationship Id="rId4" Type="http://schemas.openxmlformats.org/officeDocument/2006/relationships/image" Target="../media/image94.png"/><Relationship Id="rId5" Type="http://schemas.openxmlformats.org/officeDocument/2006/relationships/image" Target="../media/image99.png"/><Relationship Id="rId6" Type="http://schemas.openxmlformats.org/officeDocument/2006/relationships/image" Target="../media/image103.png"/><Relationship Id="rId7" Type="http://schemas.openxmlformats.org/officeDocument/2006/relationships/image" Target="../media/image9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7.png"/><Relationship Id="rId4" Type="http://schemas.openxmlformats.org/officeDocument/2006/relationships/image" Target="../media/image101.png"/><Relationship Id="rId5" Type="http://schemas.openxmlformats.org/officeDocument/2006/relationships/image" Target="../media/image106.png"/><Relationship Id="rId6" Type="http://schemas.openxmlformats.org/officeDocument/2006/relationships/image" Target="../media/image108.png"/><Relationship Id="rId7" Type="http://schemas.openxmlformats.org/officeDocument/2006/relationships/image" Target="../media/image98.png"/><Relationship Id="rId8" Type="http://schemas.openxmlformats.org/officeDocument/2006/relationships/image" Target="../media/image9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4.png"/><Relationship Id="rId4" Type="http://schemas.openxmlformats.org/officeDocument/2006/relationships/image" Target="../media/image97.png"/><Relationship Id="rId5" Type="http://schemas.openxmlformats.org/officeDocument/2006/relationships/image" Target="../media/image111.png"/><Relationship Id="rId6" Type="http://schemas.openxmlformats.org/officeDocument/2006/relationships/image" Target="../media/image110.png"/><Relationship Id="rId7" Type="http://schemas.openxmlformats.org/officeDocument/2006/relationships/image" Target="../media/image116.png"/><Relationship Id="rId8" Type="http://schemas.openxmlformats.org/officeDocument/2006/relationships/image" Target="../media/image9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09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9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9.png"/><Relationship Id="rId4" Type="http://schemas.openxmlformats.org/officeDocument/2006/relationships/image" Target="../media/image91.png"/><Relationship Id="rId5" Type="http://schemas.openxmlformats.org/officeDocument/2006/relationships/image" Target="../media/image106.png"/><Relationship Id="rId6" Type="http://schemas.openxmlformats.org/officeDocument/2006/relationships/image" Target="../media/image110.png"/><Relationship Id="rId7" Type="http://schemas.openxmlformats.org/officeDocument/2006/relationships/image" Target="../media/image109.png"/><Relationship Id="rId8" Type="http://schemas.openxmlformats.org/officeDocument/2006/relationships/image" Target="../media/image9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Relationship Id="rId5" Type="http://schemas.openxmlformats.org/officeDocument/2006/relationships/image" Target="../media/image126.png"/><Relationship Id="rId6" Type="http://schemas.openxmlformats.org/officeDocument/2006/relationships/image" Target="../media/image117.png"/><Relationship Id="rId7" Type="http://schemas.openxmlformats.org/officeDocument/2006/relationships/image" Target="../media/image132.png"/><Relationship Id="rId8" Type="http://schemas.openxmlformats.org/officeDocument/2006/relationships/image" Target="../media/image9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4.png"/><Relationship Id="rId4" Type="http://schemas.openxmlformats.org/officeDocument/2006/relationships/image" Target="../media/image136.png"/><Relationship Id="rId5" Type="http://schemas.openxmlformats.org/officeDocument/2006/relationships/image" Target="../media/image119.png"/><Relationship Id="rId6" Type="http://schemas.openxmlformats.org/officeDocument/2006/relationships/image" Target="../media/image121.png"/><Relationship Id="rId7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3.png"/><Relationship Id="rId4" Type="http://schemas.openxmlformats.org/officeDocument/2006/relationships/image" Target="../media/image127.png"/><Relationship Id="rId5" Type="http://schemas.openxmlformats.org/officeDocument/2006/relationships/image" Target="../media/image134.png"/><Relationship Id="rId6" Type="http://schemas.openxmlformats.org/officeDocument/2006/relationships/image" Target="../media/image122.png"/><Relationship Id="rId7" Type="http://schemas.openxmlformats.org/officeDocument/2006/relationships/image" Target="../media/image130.png"/><Relationship Id="rId8" Type="http://schemas.openxmlformats.org/officeDocument/2006/relationships/image" Target="../media/image3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9.png"/><Relationship Id="rId4" Type="http://schemas.openxmlformats.org/officeDocument/2006/relationships/image" Target="../media/image123.png"/><Relationship Id="rId5" Type="http://schemas.openxmlformats.org/officeDocument/2006/relationships/image" Target="../media/image131.png"/><Relationship Id="rId6" Type="http://schemas.openxmlformats.org/officeDocument/2006/relationships/image" Target="../media/image125.png"/><Relationship Id="rId7" Type="http://schemas.openxmlformats.org/officeDocument/2006/relationships/image" Target="../media/image9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11" Type="http://schemas.openxmlformats.org/officeDocument/2006/relationships/image" Target="../media/image113.png"/><Relationship Id="rId10" Type="http://schemas.openxmlformats.org/officeDocument/2006/relationships/image" Target="../media/image137.png"/><Relationship Id="rId12" Type="http://schemas.openxmlformats.org/officeDocument/2006/relationships/image" Target="../media/image93.png"/><Relationship Id="rId9" Type="http://schemas.openxmlformats.org/officeDocument/2006/relationships/image" Target="../media/image135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Relationship Id="rId7" Type="http://schemas.openxmlformats.org/officeDocument/2006/relationships/image" Target="../media/image128.png"/><Relationship Id="rId8" Type="http://schemas.openxmlformats.org/officeDocument/2006/relationships/image" Target="../media/image1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youtube.com/watch?v=qA9efkEc-U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dereklee0310/DLCV_final_projec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217350" y="4046900"/>
            <a:ext cx="27093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409410117 </a:t>
            </a: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資工四 蔡維彬</a:t>
            </a:r>
            <a:endParaRPr sz="1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409410090 </a:t>
            </a: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資工四 李明翰</a:t>
            </a:r>
            <a:endParaRPr sz="1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" name="Google Shape;55;p13"/>
          <p:cNvSpPr txBox="1"/>
          <p:nvPr>
            <p:ph idx="4294967295" type="title"/>
          </p:nvPr>
        </p:nvSpPr>
        <p:spPr>
          <a:xfrm>
            <a:off x="542250" y="1769525"/>
            <a:ext cx="80595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20">
                <a:latin typeface="Georgia"/>
                <a:ea typeface="Georgia"/>
                <a:cs typeface="Georgia"/>
                <a:sym typeface="Georgia"/>
              </a:rPr>
              <a:t>Image Variation and Generation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20">
                <a:latin typeface="Georgia"/>
                <a:ea typeface="Georgia"/>
                <a:cs typeface="Georgia"/>
                <a:sym typeface="Georgia"/>
              </a:rPr>
              <a:t>using Alpha-CLIP and Diffusion Models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Two Objects ,</a:t>
            </a:r>
            <a:r>
              <a:rPr lang="zh-TW" sz="2220"/>
              <a:t>CLIP</a:t>
            </a:r>
            <a:endParaRPr sz="2220"/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3075" y="1490650"/>
            <a:ext cx="2119200" cy="28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Two Object, </a:t>
            </a:r>
            <a:r>
              <a:rPr lang="zh-TW" sz="2220"/>
              <a:t>Global Alpha-CLIP</a:t>
            </a:r>
            <a:endParaRPr sz="2220"/>
          </a:p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3075" y="1490650"/>
            <a:ext cx="2119200" cy="28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895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895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45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450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Two Objects, </a:t>
            </a:r>
            <a:r>
              <a:rPr lang="zh-TW" sz="2220"/>
              <a:t>Local Alpha-CLIP</a:t>
            </a:r>
            <a:endParaRPr sz="2220"/>
          </a:p>
        </p:txBody>
      </p:sp>
      <p:sp>
        <p:nvSpPr>
          <p:cNvPr id="216" name="Google Shape;21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7400" y="1762075"/>
            <a:ext cx="1578300" cy="21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699" y="1762075"/>
            <a:ext cx="1578300" cy="21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4" name="Google Shape;22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Comparison</a:t>
            </a:r>
            <a:endParaRPr sz="2220"/>
          </a:p>
        </p:txBody>
      </p:sp>
      <p:sp>
        <p:nvSpPr>
          <p:cNvPr id="225" name="Google Shape;225;p25"/>
          <p:cNvSpPr txBox="1"/>
          <p:nvPr/>
        </p:nvSpPr>
        <p:spPr>
          <a:xfrm>
            <a:off x="1118625" y="3929700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Original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311700" y="1183050"/>
            <a:ext cx="7943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Failed to locate object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Distortion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984125" y="3929700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CLIP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4686575" y="3929700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Global Alpha-CLIP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6716725" y="3929700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Local Alpha-CLIP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525" y="2422750"/>
            <a:ext cx="1130199" cy="1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300" y="2436875"/>
            <a:ext cx="1478700" cy="1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513" y="2436875"/>
            <a:ext cx="1478700" cy="1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6725" y="2422750"/>
            <a:ext cx="1478700" cy="14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Divided Object, CLIP</a:t>
            </a:r>
            <a:endParaRPr sz="2220"/>
          </a:p>
        </p:txBody>
      </p:sp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26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1825" y="2082250"/>
            <a:ext cx="2399325" cy="1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38"/>
            <a:ext cx="1799500" cy="17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5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64373"/>
            <a:ext cx="1799500" cy="179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6437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Divided Object, Global Alpha-CLIP</a:t>
            </a:r>
            <a:endParaRPr sz="2220"/>
          </a:p>
        </p:txBody>
      </p:sp>
      <p:sp>
        <p:nvSpPr>
          <p:cNvPr id="254" name="Google Shape;25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1825" y="2082250"/>
            <a:ext cx="2399325" cy="1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0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225" y="2210884"/>
            <a:ext cx="1799500" cy="134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1726" y="2210877"/>
            <a:ext cx="1799569" cy="13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Divided Object, Local Alpha-CLIP</a:t>
            </a:r>
            <a:endParaRPr sz="222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3" name="Google Shape;2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Comparison</a:t>
            </a:r>
            <a:endParaRPr sz="2220"/>
          </a:p>
        </p:txBody>
      </p:sp>
      <p:sp>
        <p:nvSpPr>
          <p:cNvPr id="274" name="Google Shape;274;p29"/>
          <p:cNvSpPr txBox="1"/>
          <p:nvPr/>
        </p:nvSpPr>
        <p:spPr>
          <a:xfrm>
            <a:off x="1395563" y="3551250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Original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311700" y="1183050"/>
            <a:ext cx="7943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Object shifting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3478138" y="3551250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CLIP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4977638" y="3551250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Global Alpha-CLIP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6823488" y="3551250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Local Alpha-CLIP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800" y="2126263"/>
            <a:ext cx="1893532" cy="142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085" y="2126275"/>
            <a:ext cx="1420105" cy="14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6938" y="2126275"/>
            <a:ext cx="1420100" cy="1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2788" y="2126295"/>
            <a:ext cx="1420100" cy="142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Conclusion</a:t>
            </a:r>
            <a:endParaRPr sz="2220"/>
          </a:p>
        </p:txBody>
      </p:sp>
      <p:sp>
        <p:nvSpPr>
          <p:cNvPr id="288" name="Google Shape;28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311700" y="1183050"/>
            <a:ext cx="65724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CLIP outperforms Alpha-CLIP using image encoder only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The aspect ratio and size of the object matter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G</a:t>
            </a:r>
            <a:r>
              <a:rPr lang="zh-TW" sz="1820">
                <a:solidFill>
                  <a:schemeClr val="dk1"/>
                </a:solidFill>
              </a:rPr>
              <a:t>lobal mask is too “global”</a:t>
            </a:r>
            <a:endParaRPr sz="18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/>
          <p:nvPr/>
        </p:nvSpPr>
        <p:spPr>
          <a:xfrm>
            <a:off x="311700" y="1183050"/>
            <a:ext cx="7928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CLIP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Alpha-CLIP with global and local mask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Focus scale: 64, 128, 255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Guidance scale: 3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Steps: 15</a:t>
            </a:r>
            <a:endParaRPr sz="18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295" name="Google Shape;2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2220"/>
              <a:t>Experiment Settings: Subject-driven Image Generation</a:t>
            </a:r>
            <a:endParaRPr sz="2220"/>
          </a:p>
        </p:txBody>
      </p:sp>
      <p:sp>
        <p:nvSpPr>
          <p:cNvPr id="296" name="Google Shape;29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650" y="1151425"/>
            <a:ext cx="3553799" cy="33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Goal</a:t>
            </a:r>
            <a:endParaRPr sz="2220"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1183050"/>
            <a:ext cx="80244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Compare CLIP and Alpha-CLIP on image variation and generation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Test the benefits of using Alpha-CLIP on a variety of images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Replace binary mask with grayscale mask and a focus scale parameter</a:t>
            </a:r>
            <a:endParaRPr sz="18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275" y="2882250"/>
            <a:ext cx="247345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125" y="3763513"/>
            <a:ext cx="1232375" cy="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852" y="3763512"/>
            <a:ext cx="1232375" cy="98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6563" y="3763525"/>
            <a:ext cx="1232375" cy="9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5300" y="3763505"/>
            <a:ext cx="1232375" cy="98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8728" y="3369925"/>
            <a:ext cx="768109" cy="3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0940" y="3403025"/>
            <a:ext cx="794610" cy="3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9975" y="3409618"/>
            <a:ext cx="828125" cy="31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81250" y="3369925"/>
            <a:ext cx="898300" cy="36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950" y="294525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4525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Single Object, CLIP</a:t>
            </a:r>
            <a:endParaRPr sz="2220"/>
          </a:p>
        </p:txBody>
      </p:sp>
      <p:sp>
        <p:nvSpPr>
          <p:cNvPr id="307" name="Google Shape;30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650" y="1602675"/>
            <a:ext cx="2102150" cy="28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962" y="2949549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450" y="2949563"/>
            <a:ext cx="1799475" cy="17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963" y="1159426"/>
            <a:ext cx="1799500" cy="179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450" y="1159412"/>
            <a:ext cx="1799475" cy="1799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Single Object, Global Alpha-CLIP</a:t>
            </a:r>
            <a:endParaRPr sz="2220"/>
          </a:p>
        </p:txBody>
      </p:sp>
      <p:sp>
        <p:nvSpPr>
          <p:cNvPr id="318" name="Google Shape;31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650" y="1602675"/>
            <a:ext cx="2102150" cy="28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450" y="118270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950" y="118270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450" y="298220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950" y="2982200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Single Object, Local Alpha-CLIP</a:t>
            </a:r>
            <a:endParaRPr sz="2220"/>
          </a:p>
        </p:txBody>
      </p:sp>
      <p:sp>
        <p:nvSpPr>
          <p:cNvPr id="329" name="Google Shape;3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0" name="Google Shape;33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400" y="1672950"/>
            <a:ext cx="1679746" cy="22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6150" y="1672938"/>
            <a:ext cx="1679750" cy="226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62" y="2044275"/>
            <a:ext cx="1118159" cy="15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Comparison</a:t>
            </a:r>
            <a:endParaRPr sz="2220"/>
          </a:p>
        </p:txBody>
      </p:sp>
      <p:sp>
        <p:nvSpPr>
          <p:cNvPr id="339" name="Google Shape;339;p35"/>
          <p:cNvSpPr txBox="1"/>
          <p:nvPr/>
        </p:nvSpPr>
        <p:spPr>
          <a:xfrm>
            <a:off x="1118625" y="3551250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Original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311700" y="1183050"/>
            <a:ext cx="7943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Better diversity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2985650" y="3551250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CLIP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2" name="Google Shape;342;p35"/>
          <p:cNvSpPr txBox="1"/>
          <p:nvPr/>
        </p:nvSpPr>
        <p:spPr>
          <a:xfrm>
            <a:off x="4700700" y="3551250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Global Alpha-CLIP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6698625" y="3551250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Local Alpha-CLIP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5175" y="2044287"/>
            <a:ext cx="1506950" cy="15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812" y="2002625"/>
            <a:ext cx="1506950" cy="1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8450" y="2027313"/>
            <a:ext cx="1506950" cy="15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Two Objects, CLIP</a:t>
            </a:r>
            <a:endParaRPr sz="2220"/>
          </a:p>
        </p:txBody>
      </p:sp>
      <p:sp>
        <p:nvSpPr>
          <p:cNvPr id="356" name="Google Shape;3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3075" y="1490650"/>
            <a:ext cx="2119200" cy="28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1" y="1159428"/>
            <a:ext cx="1799500" cy="17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0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Two Objects, Alpha-CLIP, F = 0</a:t>
            </a:r>
            <a:endParaRPr sz="2220"/>
          </a:p>
        </p:txBody>
      </p:sp>
      <p:sp>
        <p:nvSpPr>
          <p:cNvPr id="367" name="Google Shape;36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8" name="Google Shape;36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3075" y="1490650"/>
            <a:ext cx="2119200" cy="28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Two Objects, Alpha-CLIP, </a:t>
            </a:r>
            <a:r>
              <a:rPr lang="zh-TW" sz="2220"/>
              <a:t>Focus Scale </a:t>
            </a:r>
            <a:r>
              <a:rPr lang="zh-TW" sz="2220"/>
              <a:t>= 64 </a:t>
            </a:r>
            <a:endParaRPr sz="2220"/>
          </a:p>
        </p:txBody>
      </p:sp>
      <p:sp>
        <p:nvSpPr>
          <p:cNvPr id="374" name="Google Shape;3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5" name="Google Shape;3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400" y="1762075"/>
            <a:ext cx="1578300" cy="21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700" y="1762075"/>
            <a:ext cx="1578300" cy="21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1" y="1159428"/>
            <a:ext cx="1799500" cy="17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3450" y="2958900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8900" y="1159425"/>
            <a:ext cx="1801774" cy="179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71813" y="1159430"/>
            <a:ext cx="1801774" cy="179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8900" y="2951125"/>
            <a:ext cx="1801775" cy="179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72950" y="2952312"/>
            <a:ext cx="1799500" cy="178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Two Objects, Alpha-CLIP, F = 128 </a:t>
            </a:r>
            <a:endParaRPr sz="2220"/>
          </a:p>
        </p:txBody>
      </p:sp>
      <p:sp>
        <p:nvSpPr>
          <p:cNvPr id="394" name="Google Shape;39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5" name="Google Shape;39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7400" y="1762075"/>
            <a:ext cx="1578300" cy="21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699" y="1762082"/>
            <a:ext cx="1578300" cy="2104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Two Objects, Alpha-CLIP, F </a:t>
            </a:r>
            <a:r>
              <a:rPr lang="zh-TW" sz="2220"/>
              <a:t>= 255</a:t>
            </a:r>
            <a:endParaRPr sz="2220"/>
          </a:p>
        </p:txBody>
      </p:sp>
      <p:sp>
        <p:nvSpPr>
          <p:cNvPr id="406" name="Google Shape;40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7" name="Google Shape;40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7400" y="1762075"/>
            <a:ext cx="1578300" cy="21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5700" y="1762075"/>
            <a:ext cx="1578300" cy="210440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0"/>
          <p:cNvSpPr/>
          <p:nvPr/>
        </p:nvSpPr>
        <p:spPr>
          <a:xfrm>
            <a:off x="4910100" y="2958925"/>
            <a:ext cx="1726200" cy="755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000" y="809112"/>
            <a:ext cx="1130231" cy="15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6" name="Google Shape;416;p41"/>
          <p:cNvSpPr txBox="1"/>
          <p:nvPr>
            <p:ph type="title"/>
          </p:nvPr>
        </p:nvSpPr>
        <p:spPr>
          <a:xfrm>
            <a:off x="311700" y="445025"/>
            <a:ext cx="41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Comparison</a:t>
            </a:r>
            <a:endParaRPr sz="2220"/>
          </a:p>
        </p:txBody>
      </p:sp>
      <p:sp>
        <p:nvSpPr>
          <p:cNvPr id="417" name="Google Shape;417;p41"/>
          <p:cNvSpPr txBox="1"/>
          <p:nvPr/>
        </p:nvSpPr>
        <p:spPr>
          <a:xfrm>
            <a:off x="311700" y="1183050"/>
            <a:ext cx="33600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Extra fingers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Keep prominent patterns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H</a:t>
            </a:r>
            <a:r>
              <a:rPr lang="zh-TW" sz="1820">
                <a:solidFill>
                  <a:schemeClr val="dk1"/>
                </a:solidFill>
              </a:rPr>
              <a:t>igher F -&gt; fine-grained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5760675" y="2316075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CLIP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19" name="Google Shape;419;p41"/>
          <p:cNvSpPr txBox="1"/>
          <p:nvPr/>
        </p:nvSpPr>
        <p:spPr>
          <a:xfrm>
            <a:off x="7054625" y="2316075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Alpha-CLIP, F =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20" name="Google Shape;4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210" y="809091"/>
            <a:ext cx="1506950" cy="150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411" y="2746199"/>
            <a:ext cx="1515428" cy="15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188" y="2746200"/>
            <a:ext cx="1506950" cy="1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0488" y="2746213"/>
            <a:ext cx="1506950" cy="1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0500" y="809087"/>
            <a:ext cx="1506950" cy="150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1"/>
          <p:cNvSpPr txBox="1"/>
          <p:nvPr/>
        </p:nvSpPr>
        <p:spPr>
          <a:xfrm>
            <a:off x="4116125" y="2316075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Original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3769775" y="4253175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Alpha-CLIP, F = 64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7" name="Google Shape;427;p41"/>
          <p:cNvSpPr txBox="1"/>
          <p:nvPr/>
        </p:nvSpPr>
        <p:spPr>
          <a:xfrm>
            <a:off x="5360738" y="4253175"/>
            <a:ext cx="1567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Alpha-CLIP, F = 128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28" name="Google Shape;428;p41"/>
          <p:cNvSpPr txBox="1"/>
          <p:nvPr/>
        </p:nvSpPr>
        <p:spPr>
          <a:xfrm>
            <a:off x="6980675" y="4253163"/>
            <a:ext cx="1626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Alpha-CLIP, F = 256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 rot="5400000">
            <a:off x="3638584" y="3488304"/>
            <a:ext cx="1144500" cy="825600"/>
          </a:xfrm>
          <a:prstGeom prst="trapezoid">
            <a:avLst>
              <a:gd fmla="val 39111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Image Variation</a:t>
            </a:r>
            <a:r>
              <a:rPr lang="zh-TW" sz="2220"/>
              <a:t>: Alpha-CLIP + Stable Diffusion</a:t>
            </a:r>
            <a:endParaRPr sz="2220"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" name="Google Shape;79;p15"/>
          <p:cNvSpPr/>
          <p:nvPr/>
        </p:nvSpPr>
        <p:spPr>
          <a:xfrm rot="5400000">
            <a:off x="3573488" y="1448901"/>
            <a:ext cx="1289700" cy="865500"/>
          </a:xfrm>
          <a:prstGeom prst="trapezoid">
            <a:avLst>
              <a:gd fmla="val 39111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731677" y="3593296"/>
            <a:ext cx="100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image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encoder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 rot="-5400000">
            <a:off x="5689248" y="1443328"/>
            <a:ext cx="1295700" cy="870600"/>
          </a:xfrm>
          <a:prstGeom prst="trapezoid">
            <a:avLst>
              <a:gd fmla="val 39111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5790589" y="1570757"/>
            <a:ext cx="10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image decoder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700950" y="1570850"/>
            <a:ext cx="99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text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encoder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948819" y="1651031"/>
            <a:ext cx="702600" cy="455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UNet</a:t>
            </a:r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3386149" y="1916440"/>
            <a:ext cx="38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5"/>
          <p:cNvSpPr/>
          <p:nvPr/>
        </p:nvSpPr>
        <p:spPr>
          <a:xfrm>
            <a:off x="2457147" y="3626921"/>
            <a:ext cx="604500" cy="548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254276" y="3764765"/>
            <a:ext cx="381300" cy="345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5"/>
          <p:cNvCxnSpPr>
            <a:stCxn id="89" idx="0"/>
          </p:cNvCxnSpPr>
          <p:nvPr/>
        </p:nvCxnSpPr>
        <p:spPr>
          <a:xfrm rot="10800000">
            <a:off x="2688922" y="3631865"/>
            <a:ext cx="589500" cy="1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/>
          <p:nvPr/>
        </p:nvSpPr>
        <p:spPr>
          <a:xfrm>
            <a:off x="2457053" y="3626921"/>
            <a:ext cx="228900" cy="207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5"/>
          <p:cNvCxnSpPr>
            <a:stCxn id="89" idx="2"/>
          </p:cNvCxnSpPr>
          <p:nvPr/>
        </p:nvCxnSpPr>
        <p:spPr>
          <a:xfrm flipH="1">
            <a:off x="2690122" y="3813665"/>
            <a:ext cx="5883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5"/>
          <p:cNvSpPr/>
          <p:nvPr/>
        </p:nvSpPr>
        <p:spPr>
          <a:xfrm>
            <a:off x="3254272" y="3764765"/>
            <a:ext cx="48300" cy="48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403" y="3256925"/>
            <a:ext cx="604467" cy="54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403" y="3918494"/>
            <a:ext cx="604467" cy="548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5"/>
          <p:cNvCxnSpPr>
            <a:stCxn id="92" idx="3"/>
            <a:endCxn id="86" idx="1"/>
          </p:cNvCxnSpPr>
          <p:nvPr/>
        </p:nvCxnSpPr>
        <p:spPr>
          <a:xfrm>
            <a:off x="2162870" y="3531032"/>
            <a:ext cx="294300" cy="3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5"/>
          <p:cNvCxnSpPr>
            <a:stCxn id="93" idx="3"/>
            <a:endCxn id="86" idx="1"/>
          </p:cNvCxnSpPr>
          <p:nvPr/>
        </p:nvCxnSpPr>
        <p:spPr>
          <a:xfrm flipH="1" rot="10800000">
            <a:off x="2162870" y="3901001"/>
            <a:ext cx="294300" cy="2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5"/>
          <p:cNvSpPr txBox="1"/>
          <p:nvPr/>
        </p:nvSpPr>
        <p:spPr>
          <a:xfrm>
            <a:off x="2260200" y="1716342"/>
            <a:ext cx="1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A tuxedo cat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5"/>
          <p:cNvSpPr/>
          <p:nvPr/>
        </p:nvSpPr>
        <p:spPr>
          <a:xfrm rot="-5400000">
            <a:off x="5683735" y="3465803"/>
            <a:ext cx="1295700" cy="870600"/>
          </a:xfrm>
          <a:prstGeom prst="trapezoid">
            <a:avLst>
              <a:gd fmla="val 39111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5785076" y="3593232"/>
            <a:ext cx="10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image decoder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4943306" y="3673506"/>
            <a:ext cx="702600" cy="455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UNet</a:t>
            </a:r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>
            <a:off x="4597000" y="2690825"/>
            <a:ext cx="14100" cy="39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Mutiple</a:t>
            </a:r>
            <a:r>
              <a:rPr lang="zh-TW" sz="2220"/>
              <a:t> Objects, CLIP</a:t>
            </a:r>
            <a:endParaRPr sz="2220"/>
          </a:p>
        </p:txBody>
      </p:sp>
      <p:sp>
        <p:nvSpPr>
          <p:cNvPr id="438" name="Google Shape;43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3675" y="1777550"/>
            <a:ext cx="2316050" cy="23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Mutiple Objects, </a:t>
            </a:r>
            <a:r>
              <a:rPr lang="zh-TW" sz="2220"/>
              <a:t>Alpha-CLIP, F = 0 </a:t>
            </a:r>
            <a:endParaRPr sz="2220"/>
          </a:p>
        </p:txBody>
      </p:sp>
      <p:sp>
        <p:nvSpPr>
          <p:cNvPr id="449" name="Google Shape;4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50" name="Google Shape;45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3675" y="1777550"/>
            <a:ext cx="2316050" cy="23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Mutiple Objects, Alpha-CLIP</a:t>
            </a:r>
            <a:r>
              <a:rPr lang="zh-TW" sz="2220"/>
              <a:t>, F = 64</a:t>
            </a:r>
            <a:endParaRPr sz="2220"/>
          </a:p>
        </p:txBody>
      </p:sp>
      <p:sp>
        <p:nvSpPr>
          <p:cNvPr id="460" name="Google Shape;46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1" name="Google Shape;46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4575" y="1977625"/>
            <a:ext cx="1770825" cy="17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750" y="1977625"/>
            <a:ext cx="1770825" cy="17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Mutiple Objects, Alpha-CLIP</a:t>
            </a:r>
            <a:r>
              <a:rPr lang="zh-TW" sz="2220"/>
              <a:t>, F = 127</a:t>
            </a:r>
            <a:endParaRPr sz="2220"/>
          </a:p>
        </p:txBody>
      </p:sp>
      <p:sp>
        <p:nvSpPr>
          <p:cNvPr id="468" name="Google Shape;4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9" name="Google Shape;4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575" y="1977625"/>
            <a:ext cx="1770825" cy="17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750" y="1977625"/>
            <a:ext cx="1770825" cy="17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72951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49" y="2958936"/>
            <a:ext cx="1799500" cy="179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14"/>
            <a:ext cx="1799500" cy="179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Mutiple Objects, </a:t>
            </a:r>
            <a:r>
              <a:rPr lang="zh-TW" sz="2220"/>
              <a:t>Alpha-CLIP, F = 255</a:t>
            </a:r>
            <a:endParaRPr sz="2220"/>
          </a:p>
        </p:txBody>
      </p:sp>
      <p:sp>
        <p:nvSpPr>
          <p:cNvPr id="484" name="Google Shape;48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85" name="Google Shape;48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4575" y="1977625"/>
            <a:ext cx="1770825" cy="17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750" y="1977625"/>
            <a:ext cx="1770825" cy="17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000" y="800625"/>
            <a:ext cx="1515450" cy="15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200" y="800625"/>
            <a:ext cx="1515450" cy="15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9775" y="2754000"/>
            <a:ext cx="1478700" cy="1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200" y="2754000"/>
            <a:ext cx="1478700" cy="1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2150" y="2754002"/>
            <a:ext cx="1478700" cy="1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1400" y="800625"/>
            <a:ext cx="1515450" cy="15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8" name="Google Shape;498;p47"/>
          <p:cNvSpPr txBox="1"/>
          <p:nvPr>
            <p:ph type="title"/>
          </p:nvPr>
        </p:nvSpPr>
        <p:spPr>
          <a:xfrm>
            <a:off x="311700" y="445025"/>
            <a:ext cx="41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Comparison</a:t>
            </a:r>
            <a:endParaRPr sz="2220"/>
          </a:p>
        </p:txBody>
      </p:sp>
      <p:sp>
        <p:nvSpPr>
          <p:cNvPr id="499" name="Google Shape;499;p47"/>
          <p:cNvSpPr txBox="1"/>
          <p:nvPr/>
        </p:nvSpPr>
        <p:spPr>
          <a:xfrm>
            <a:off x="311700" y="1183050"/>
            <a:ext cx="30261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Hard to distinguish multiple small objects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Grayscale?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500" name="Google Shape;500;p47"/>
          <p:cNvSpPr txBox="1"/>
          <p:nvPr/>
        </p:nvSpPr>
        <p:spPr>
          <a:xfrm>
            <a:off x="5760675" y="2316075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CLIP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01" name="Google Shape;501;p47"/>
          <p:cNvSpPr txBox="1"/>
          <p:nvPr/>
        </p:nvSpPr>
        <p:spPr>
          <a:xfrm>
            <a:off x="7054625" y="2316075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Alpha-CLIP, F = 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02" name="Google Shape;502;p47"/>
          <p:cNvSpPr txBox="1"/>
          <p:nvPr/>
        </p:nvSpPr>
        <p:spPr>
          <a:xfrm>
            <a:off x="4116125" y="2316075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Original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03" name="Google Shape;503;p47"/>
          <p:cNvSpPr txBox="1"/>
          <p:nvPr/>
        </p:nvSpPr>
        <p:spPr>
          <a:xfrm>
            <a:off x="3769775" y="4253175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Alpha-CLIP, F = 64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04" name="Google Shape;504;p47"/>
          <p:cNvSpPr txBox="1"/>
          <p:nvPr/>
        </p:nvSpPr>
        <p:spPr>
          <a:xfrm>
            <a:off x="5360738" y="4253175"/>
            <a:ext cx="1567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Alpha-CLIP, F = 128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05" name="Google Shape;505;p47"/>
          <p:cNvSpPr txBox="1"/>
          <p:nvPr/>
        </p:nvSpPr>
        <p:spPr>
          <a:xfrm>
            <a:off x="6980675" y="4253163"/>
            <a:ext cx="1626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Alpha-CLIP, F = 256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Conclusion</a:t>
            </a:r>
            <a:endParaRPr sz="2220"/>
          </a:p>
        </p:txBody>
      </p:sp>
      <p:sp>
        <p:nvSpPr>
          <p:cNvPr id="511" name="Google Shape;5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2" name="Google Shape;512;p48"/>
          <p:cNvSpPr txBox="1"/>
          <p:nvPr/>
        </p:nvSpPr>
        <p:spPr>
          <a:xfrm>
            <a:off x="311700" y="1183050"/>
            <a:ext cx="8520600" cy="28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Introducing an alpha channel may twist the hsv values of the image.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Original CLIP is good enough when there’s only a single foreground object 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Limit by the pre-trained weights of Conv layer, grayscale masks failed to keep the global information as we expected</a:t>
            </a:r>
            <a:endParaRPr sz="18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Mutiple Objects, Alpha-CLIP, F = 255</a:t>
            </a:r>
            <a:endParaRPr sz="2220"/>
          </a:p>
        </p:txBody>
      </p:sp>
      <p:sp>
        <p:nvSpPr>
          <p:cNvPr id="518" name="Google Shape;51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9" name="Google Shape;5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575" y="1977625"/>
            <a:ext cx="1770825" cy="17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450" y="2958937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950" y="2958947"/>
            <a:ext cx="1799500" cy="179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750" y="1977625"/>
            <a:ext cx="1770825" cy="17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/>
        </p:nvSpPr>
        <p:spPr>
          <a:xfrm>
            <a:off x="311700" y="1183050"/>
            <a:ext cx="34701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CLIP and Alpha-CLIP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Focus scale: 255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Guidance scale: 3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Steps: 15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Target text: object class</a:t>
            </a:r>
            <a:endParaRPr sz="1820">
              <a:solidFill>
                <a:schemeClr val="dk1"/>
              </a:solidFill>
            </a:endParaRPr>
          </a:p>
        </p:txBody>
      </p:sp>
      <p:sp>
        <p:nvSpPr>
          <p:cNvPr id="530" name="Google Shape;53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2220"/>
              <a:t>Experiment Settings: Subject-driven Image Generation With Target</a:t>
            </a:r>
            <a:endParaRPr sz="2220"/>
          </a:p>
        </p:txBody>
      </p:sp>
      <p:sp>
        <p:nvSpPr>
          <p:cNvPr id="531" name="Google Shape;53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32" name="Google Shape;5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650" y="1151425"/>
            <a:ext cx="3553799" cy="33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625" y="1148237"/>
            <a:ext cx="1799500" cy="18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125" y="1148234"/>
            <a:ext cx="1799500" cy="182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625" y="2941972"/>
            <a:ext cx="1799500" cy="182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0125" y="2941972"/>
            <a:ext cx="1799500" cy="182187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Two Objects, CLIP, Target Text = “a fish”</a:t>
            </a:r>
            <a:endParaRPr sz="2220"/>
          </a:p>
        </p:txBody>
      </p:sp>
      <p:sp>
        <p:nvSpPr>
          <p:cNvPr id="542" name="Google Shape;54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43" name="Google Shape;54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3075" y="1490650"/>
            <a:ext cx="2119200" cy="28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2759400" y="3346150"/>
            <a:ext cx="3625200" cy="149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Subject-driven Image Generation</a:t>
            </a:r>
            <a:r>
              <a:rPr lang="zh-TW" sz="2220"/>
              <a:t>: Alpha-CLIP + BLIP-Diffusion</a:t>
            </a:r>
            <a:endParaRPr sz="2220"/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" name="Google Shape;108;p16"/>
          <p:cNvSpPr/>
          <p:nvPr/>
        </p:nvSpPr>
        <p:spPr>
          <a:xfrm rot="5400000">
            <a:off x="3714438" y="1547163"/>
            <a:ext cx="1289700" cy="865500"/>
          </a:xfrm>
          <a:prstGeom prst="trapezoid">
            <a:avLst>
              <a:gd fmla="val 39111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3860688" y="1669037"/>
            <a:ext cx="99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image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encoder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5803994" y="2333444"/>
            <a:ext cx="702600" cy="455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UNet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224" y="1956306"/>
            <a:ext cx="636487" cy="5933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2342225" y="1543667"/>
            <a:ext cx="11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sgt prompt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5325188" y="1526963"/>
            <a:ext cx="32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250" y="1135100"/>
            <a:ext cx="4903499" cy="20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2214311" y="1335070"/>
            <a:ext cx="2643600" cy="124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 rot="5400000">
            <a:off x="5145327" y="3714138"/>
            <a:ext cx="1238700" cy="869400"/>
          </a:xfrm>
          <a:prstGeom prst="trapezoid">
            <a:avLst>
              <a:gd fmla="val 39111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5234119" y="3841037"/>
            <a:ext cx="106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image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encoder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3918127" y="3852119"/>
            <a:ext cx="636600" cy="593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4757481" y="4001323"/>
            <a:ext cx="401400" cy="374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6"/>
          <p:cNvCxnSpPr>
            <a:stCxn id="121" idx="0"/>
          </p:cNvCxnSpPr>
          <p:nvPr/>
        </p:nvCxnSpPr>
        <p:spPr>
          <a:xfrm rot="10800000">
            <a:off x="4162278" y="3857623"/>
            <a:ext cx="620700" cy="1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6"/>
          <p:cNvSpPr/>
          <p:nvPr/>
        </p:nvSpPr>
        <p:spPr>
          <a:xfrm>
            <a:off x="3918028" y="3852119"/>
            <a:ext cx="240900" cy="224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6"/>
          <p:cNvCxnSpPr>
            <a:stCxn id="121" idx="2"/>
          </p:cNvCxnSpPr>
          <p:nvPr/>
        </p:nvCxnSpPr>
        <p:spPr>
          <a:xfrm flipH="1">
            <a:off x="4163478" y="4054423"/>
            <a:ext cx="6195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6"/>
          <p:cNvSpPr/>
          <p:nvPr/>
        </p:nvSpPr>
        <p:spPr>
          <a:xfrm>
            <a:off x="4757478" y="4001323"/>
            <a:ext cx="51000" cy="53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774" y="3451631"/>
            <a:ext cx="636487" cy="59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1774" y="4167721"/>
            <a:ext cx="636487" cy="5933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6"/>
          <p:cNvCxnSpPr>
            <a:stCxn id="124" idx="3"/>
            <a:endCxn id="118" idx="1"/>
          </p:cNvCxnSpPr>
          <p:nvPr/>
        </p:nvCxnSpPr>
        <p:spPr>
          <a:xfrm>
            <a:off x="3608261" y="3748328"/>
            <a:ext cx="309900" cy="4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6"/>
          <p:cNvCxnSpPr>
            <a:stCxn id="125" idx="3"/>
            <a:endCxn id="118" idx="1"/>
          </p:cNvCxnSpPr>
          <p:nvPr/>
        </p:nvCxnSpPr>
        <p:spPr>
          <a:xfrm flipH="1" rot="10800000">
            <a:off x="3608261" y="4148818"/>
            <a:ext cx="309900" cy="3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700" y="1762075"/>
            <a:ext cx="1578300" cy="21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Two Objects, </a:t>
            </a:r>
            <a:r>
              <a:rPr lang="zh-TW" sz="2220"/>
              <a:t>Alpha-CLIP, Target Text = “a fish”</a:t>
            </a:r>
            <a:endParaRPr sz="2220"/>
          </a:p>
        </p:txBody>
      </p:sp>
      <p:sp>
        <p:nvSpPr>
          <p:cNvPr id="554" name="Google Shape;55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55" name="Google Shape;555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7400" y="1762075"/>
            <a:ext cx="1578300" cy="21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425" y="1148225"/>
            <a:ext cx="1821900" cy="18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925" y="1148225"/>
            <a:ext cx="1821900" cy="18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425" y="2970125"/>
            <a:ext cx="1821900" cy="18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8925" y="2970125"/>
            <a:ext cx="1821900" cy="18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Mutiple</a:t>
            </a:r>
            <a:r>
              <a:rPr lang="zh-TW" sz="2220"/>
              <a:t> Objects, CLIP, Target Text = “four dogs”</a:t>
            </a:r>
            <a:endParaRPr sz="2220"/>
          </a:p>
        </p:txBody>
      </p:sp>
      <p:sp>
        <p:nvSpPr>
          <p:cNvPr id="565" name="Google Shape;56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66" name="Google Shape;566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3675" y="1777550"/>
            <a:ext cx="2316050" cy="23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72" name="Google Shape;5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24575" y="1977625"/>
            <a:ext cx="1770825" cy="17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3750" y="1977625"/>
            <a:ext cx="1770825" cy="177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4"/>
          <p:cNvSpPr txBox="1"/>
          <p:nvPr/>
        </p:nvSpPr>
        <p:spPr>
          <a:xfrm>
            <a:off x="425950" y="3793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Mutiple Objects, Alpha-CLIP, Target Text = “four dogs”</a:t>
            </a:r>
            <a:endParaRPr sz="222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Conclusion</a:t>
            </a:r>
            <a:endParaRPr sz="2220"/>
          </a:p>
        </p:txBody>
      </p:sp>
      <p:sp>
        <p:nvSpPr>
          <p:cNvPr id="589" name="Google Shape;58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0" name="Google Shape;590;p55"/>
          <p:cNvSpPr txBox="1"/>
          <p:nvPr/>
        </p:nvSpPr>
        <p:spPr>
          <a:xfrm>
            <a:off x="311700" y="1183050"/>
            <a:ext cx="6666900" cy="27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Alpha-CLIP can be used as an extension to BLIP-Diffusion to further </a:t>
            </a:r>
            <a:r>
              <a:rPr lang="zh-TW" sz="1800">
                <a:solidFill>
                  <a:schemeClr val="dk1"/>
                </a:solidFill>
              </a:rPr>
              <a:t>improve its performance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More steps are required to generate </a:t>
            </a:r>
            <a:r>
              <a:rPr lang="zh-TW" sz="1800">
                <a:solidFill>
                  <a:schemeClr val="dk1"/>
                </a:solidFill>
              </a:rPr>
              <a:t>images</a:t>
            </a:r>
            <a:r>
              <a:rPr lang="zh-TW" sz="1800">
                <a:solidFill>
                  <a:schemeClr val="dk1"/>
                </a:solidFill>
              </a:rPr>
              <a:t> with the quality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6"/>
          <p:cNvSpPr txBox="1"/>
          <p:nvPr>
            <p:ph idx="4294967295" type="title"/>
          </p:nvPr>
        </p:nvSpPr>
        <p:spPr>
          <a:xfrm>
            <a:off x="542250" y="1920725"/>
            <a:ext cx="80595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2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Demo !</a:t>
            </a:r>
            <a:endParaRPr sz="282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Challenges Encountered</a:t>
            </a:r>
            <a:endParaRPr sz="2220"/>
          </a:p>
        </p:txBody>
      </p:sp>
      <p:sp>
        <p:nvSpPr>
          <p:cNvPr id="601" name="Google Shape;60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02" name="Google Shape;6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288" y="1160475"/>
            <a:ext cx="4445427" cy="3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Future Work</a:t>
            </a:r>
            <a:endParaRPr sz="2220"/>
          </a:p>
        </p:txBody>
      </p:sp>
      <p:sp>
        <p:nvSpPr>
          <p:cNvPr id="608" name="Google Shape;60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9" name="Google Shape;609;p58"/>
          <p:cNvSpPr txBox="1"/>
          <p:nvPr/>
        </p:nvSpPr>
        <p:spPr>
          <a:xfrm>
            <a:off x="311700" y="1183050"/>
            <a:ext cx="68676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00">
                <a:solidFill>
                  <a:schemeClr val="dk1"/>
                </a:solidFill>
              </a:rPr>
              <a:t>Fine tune Conv layer with grayscale masks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00">
                <a:solidFill>
                  <a:schemeClr val="dk1"/>
                </a:solidFill>
              </a:rPr>
              <a:t>Substitute DCNN for Conv layer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Work with background removal pipeline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Reference and Code</a:t>
            </a:r>
            <a:endParaRPr sz="2220"/>
          </a:p>
        </p:txBody>
      </p:sp>
      <p:sp>
        <p:nvSpPr>
          <p:cNvPr id="615" name="Google Shape;61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6" name="Google Shape;616;p59"/>
          <p:cNvSpPr txBox="1"/>
          <p:nvPr/>
        </p:nvSpPr>
        <p:spPr>
          <a:xfrm>
            <a:off x="260225" y="1130550"/>
            <a:ext cx="8572200" cy="24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Alpha-CLIP: A CLIP Model Focusing on Wherever You Want Zeyi Sun, Ye Fang, Tong Wu, Pan Zhang, Yuhang Zang, Shu Kong, Yuanjun Xiong, Dahua Lin, Jiaqi Wang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High-Resolution Image Synthesis with Latent Diffusion Models Robin Rombach, Andreas Blattmann, Dominik Lorenz, Patrick Esser, Björn Ommer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>
                <a:solidFill>
                  <a:schemeClr val="dk1"/>
                </a:solidFill>
              </a:rPr>
              <a:t>BLIP-Diffusion: Pre-trained Subject Representation for Controllable Text-to-Image Generation and Editing Dongxu Li, Junnan Li, Steven C.H. Hoi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TW" sz="1200" u="sng">
                <a:solidFill>
                  <a:schemeClr val="hlink"/>
                </a:solidFill>
                <a:hlinkClick r:id="rId3"/>
              </a:rPr>
              <a:t>https://github.com/dereklee0310/DLCV_final_project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Experiment Settings: Image Variation</a:t>
            </a:r>
            <a:endParaRPr sz="2220"/>
          </a:p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311700" y="1183050"/>
            <a:ext cx="79287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Orignal CLIP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Alpha-CLIP with global and local mask</a:t>
            </a:r>
            <a:endParaRPr sz="18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Focus scale: 255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Guidance Scale: 3</a:t>
            </a:r>
            <a:endParaRPr sz="18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Steps: 50</a:t>
            </a:r>
            <a:endParaRPr sz="18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0">
              <a:solidFill>
                <a:schemeClr val="dk1"/>
              </a:solidFill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226" y="1345575"/>
            <a:ext cx="3799076" cy="26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49543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49543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Single Object, </a:t>
            </a:r>
            <a:r>
              <a:rPr lang="zh-TW" sz="2220"/>
              <a:t>CLIP</a:t>
            </a:r>
            <a:endParaRPr sz="2220"/>
          </a:p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650" y="1602675"/>
            <a:ext cx="2102150" cy="28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Single Object, </a:t>
            </a:r>
            <a:r>
              <a:rPr lang="zh-TW" sz="2220"/>
              <a:t>Global Alpha-CLIP</a:t>
            </a:r>
            <a:endParaRPr sz="2220"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650" y="1602675"/>
            <a:ext cx="2102150" cy="28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Single Object, </a:t>
            </a:r>
            <a:r>
              <a:rPr lang="zh-TW" sz="2220"/>
              <a:t>Local Alpha-CLIP</a:t>
            </a:r>
            <a:endParaRPr sz="2220"/>
          </a:p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975" y="1672925"/>
            <a:ext cx="1679746" cy="22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726" y="1672900"/>
            <a:ext cx="1679750" cy="22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9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4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950" y="1159425"/>
            <a:ext cx="1799500" cy="1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3450" y="2958925"/>
            <a:ext cx="1799500" cy="17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62" y="2044275"/>
            <a:ext cx="1118159" cy="15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Comparison</a:t>
            </a:r>
            <a:endParaRPr sz="2220"/>
          </a:p>
        </p:txBody>
      </p:sp>
      <p:sp>
        <p:nvSpPr>
          <p:cNvPr id="177" name="Google Shape;177;p21"/>
          <p:cNvSpPr txBox="1"/>
          <p:nvPr/>
        </p:nvSpPr>
        <p:spPr>
          <a:xfrm>
            <a:off x="1118625" y="3551250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Original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311700" y="1183050"/>
            <a:ext cx="7943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●"/>
            </a:pPr>
            <a:r>
              <a:rPr lang="zh-TW" sz="1820">
                <a:solidFill>
                  <a:schemeClr val="dk1"/>
                </a:solidFill>
              </a:rPr>
              <a:t>Cropped due to resizing</a:t>
            </a:r>
            <a:endParaRPr sz="1820">
              <a:solidFill>
                <a:schemeClr val="dk1"/>
              </a:solidFill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5173" y="2044288"/>
            <a:ext cx="1506950" cy="150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888" y="2044300"/>
            <a:ext cx="1506950" cy="1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9725" y="2044288"/>
            <a:ext cx="1506950" cy="15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2985638" y="3551250"/>
            <a:ext cx="786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CLIP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686575" y="3551250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Global Alpha-CLIP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6733850" y="3551250"/>
            <a:ext cx="1478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Local Alpha-CLIP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